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7559675" cy="10691813"/>
  <p:notesSz cx="6797675" cy="9926638"/>
  <p:embeddedFontLst>
    <p:embeddedFont>
      <p:font typeface="Titillium Web" panose="00000500000000000000" pitchFamily="2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1" roundtripDataSignature="AMtx7miiie9IJkfWFhtbzEZ3UXG87KFs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3" d="100"/>
          <a:sy n="63" d="100"/>
        </p:scale>
        <p:origin x="2338" y="-2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customschemas.google.com/relationships/presentationmetadata" Target="meta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4" Type="http://schemas.openxmlformats.org/officeDocument/2006/relationships/font" Target="fonts/font1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f7abce4b42_0_97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00" cy="44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g3f7abce4b42_0_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366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88145" y="2977357"/>
            <a:ext cx="6783387" cy="652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1695451" y="4284663"/>
            <a:ext cx="9059862" cy="1630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1641474" y="2730500"/>
            <a:ext cx="9059862" cy="4738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519113" y="2846388"/>
            <a:ext cx="3184525" cy="6783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3856038" y="2846388"/>
            <a:ext cx="3184525" cy="6783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520700" y="3905250"/>
            <a:ext cx="3198813" cy="5745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3827463" y="2620963"/>
            <a:ext cx="3213100" cy="1284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3827463" y="3905250"/>
            <a:ext cx="3213100" cy="5745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3213100" y="1539875"/>
            <a:ext cx="3827463" cy="7597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520700" y="3208338"/>
            <a:ext cx="2438400" cy="5942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3213100" y="1539875"/>
            <a:ext cx="3827463" cy="759777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520700" y="3208338"/>
            <a:ext cx="2438400" cy="5942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info@iopensopositivo.eu" TargetMode="External"/><Relationship Id="rId13" Type="http://schemas.openxmlformats.org/officeDocument/2006/relationships/image" Target="../media/image8.png"/><Relationship Id="rId3" Type="http://schemas.openxmlformats.org/officeDocument/2006/relationships/image" Target="../media/image1.png"/><Relationship Id="rId7" Type="http://schemas.openxmlformats.org/officeDocument/2006/relationships/hyperlink" Target="https://us02web.zoom.us/webinar/register/WN_lEczzkhDQtemMZYP5Md4FA" TargetMode="External"/><Relationship Id="rId12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hyperlink" Target="https://iopensopositivo.e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g3f7abce4b42_0_9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7563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g3f7abce4b42_0_97"/>
          <p:cNvPicPr preferRelativeResize="0"/>
          <p:nvPr/>
        </p:nvPicPr>
        <p:blipFill rotWithShape="1">
          <a:blip r:embed="rId4">
            <a:alphaModFix/>
          </a:blip>
          <a:srcRect l="12581" r="12574"/>
          <a:stretch/>
        </p:blipFill>
        <p:spPr>
          <a:xfrm>
            <a:off x="0" y="0"/>
            <a:ext cx="7563000" cy="168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g3f7abce4b42_0_97"/>
          <p:cNvPicPr preferRelativeResize="0"/>
          <p:nvPr/>
        </p:nvPicPr>
        <p:blipFill rotWithShape="1">
          <a:blip r:embed="rId5">
            <a:alphaModFix/>
          </a:blip>
          <a:srcRect t="209" b="199"/>
          <a:stretch/>
        </p:blipFill>
        <p:spPr>
          <a:xfrm>
            <a:off x="380999" y="12306"/>
            <a:ext cx="1809901" cy="16683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g3f7abce4b42_0_97"/>
          <p:cNvPicPr preferRelativeResize="0"/>
          <p:nvPr/>
        </p:nvPicPr>
        <p:blipFill rotWithShape="1">
          <a:blip r:embed="rId6">
            <a:alphaModFix/>
          </a:blip>
          <a:srcRect t="524" b="524"/>
          <a:stretch/>
        </p:blipFill>
        <p:spPr>
          <a:xfrm>
            <a:off x="2667000" y="476250"/>
            <a:ext cx="2190900" cy="476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g3f7abce4b42_0_97"/>
          <p:cNvSpPr txBox="1"/>
          <p:nvPr/>
        </p:nvSpPr>
        <p:spPr>
          <a:xfrm>
            <a:off x="361950" y="2081400"/>
            <a:ext cx="6801000" cy="11430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200" b="1" dirty="0">
                <a:solidFill>
                  <a:srgbClr val="008080"/>
                </a:solidFill>
                <a:latin typeface="Titillium Web"/>
                <a:ea typeface="Titillium Web"/>
                <a:cs typeface="Titillium Web"/>
                <a:sym typeface="Titillium Web"/>
              </a:rPr>
              <a:t>Intelligenza artificiale e canali social:</a:t>
            </a:r>
            <a:endParaRPr sz="2200" b="1" dirty="0">
              <a:solidFill>
                <a:srgbClr val="00808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 b="0" dirty="0">
                <a:solidFill>
                  <a:srgbClr val="333333"/>
                </a:solidFill>
                <a:latin typeface="Titillium Web"/>
                <a:ea typeface="Titillium Web"/>
                <a:cs typeface="Titillium Web"/>
                <a:sym typeface="Titillium Web"/>
              </a:rPr>
              <a:t>come questi influenzano le scelte economiche</a:t>
            </a:r>
            <a:endParaRPr sz="1800" b="0" dirty="0">
              <a:solidFill>
                <a:srgbClr val="333333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marL="0" lvl="0" indent="0" algn="ctr" rtl="0">
              <a:spcBef>
                <a:spcPts val="1125"/>
              </a:spcBef>
              <a:spcAft>
                <a:spcPts val="0"/>
              </a:spcAft>
              <a:buNone/>
            </a:pPr>
            <a:r>
              <a:rPr lang="it-IT" sz="1300" b="0" dirty="0">
                <a:solidFill>
                  <a:srgbClr val="666666"/>
                </a:solidFill>
                <a:latin typeface="Titillium Web"/>
                <a:ea typeface="Titillium Web"/>
                <a:cs typeface="Titillium Web"/>
                <a:sym typeface="Titillium Web"/>
              </a:rPr>
              <a:t>19 maggio 2026 • ore 11.00 • Camera di Commercio di Cosenza</a:t>
            </a:r>
            <a:endParaRPr sz="1300" b="0" dirty="0">
              <a:solidFill>
                <a:srgbClr val="666666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200" b="1" dirty="0">
                <a:solidFill>
                  <a:srgbClr val="999999"/>
                </a:solidFill>
                <a:latin typeface="Titillium Web"/>
                <a:ea typeface="Titillium Web"/>
                <a:cs typeface="Titillium Web"/>
                <a:sym typeface="Titillium Web"/>
              </a:rPr>
              <a:t>Palazzo dell'Economia, Largo dell'Economia n. 1 - Cosenza</a:t>
            </a:r>
            <a:endParaRPr sz="1200" b="1" dirty="0">
              <a:solidFill>
                <a:srgbClr val="999999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104" name="Google Shape;104;g3f7abce4b42_0_97"/>
          <p:cNvSpPr/>
          <p:nvPr/>
        </p:nvSpPr>
        <p:spPr>
          <a:xfrm>
            <a:off x="381000" y="3467100"/>
            <a:ext cx="6801000" cy="19200"/>
          </a:xfrm>
          <a:prstGeom prst="rect">
            <a:avLst/>
          </a:prstGeom>
          <a:solidFill>
            <a:srgbClr val="008080">
              <a:alpha val="20000"/>
            </a:srgbClr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g3f7abce4b42_0_97"/>
          <p:cNvSpPr txBox="1"/>
          <p:nvPr/>
        </p:nvSpPr>
        <p:spPr>
          <a:xfrm>
            <a:off x="571500" y="3733800"/>
            <a:ext cx="6419700" cy="95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150" b="0" dirty="0">
                <a:solidFill>
                  <a:srgbClr val="444444"/>
                </a:solidFill>
                <a:latin typeface="Titillium Web"/>
                <a:ea typeface="Titillium Web"/>
                <a:cs typeface="Titillium Web"/>
                <a:sym typeface="Titillium Web"/>
              </a:rPr>
              <a:t>Gli algoritmi decidono cosa vedi, quali prodotti ti vengono mostrati, quali notizie compaiono nel tuo feed. Ma quanto influenzano davvero le tue scelte di consumo e investimento? In questo incontro analizziamo il ruolo dell’intelligenza artificiale e dei social nelle decisioni economiche, sviluppando uno sguardo critico e consapevole. La tecnologia è uno strumento potente. La differenza la fa chi la usa.</a:t>
            </a:r>
            <a:endParaRPr sz="1150" b="0" dirty="0">
              <a:solidFill>
                <a:srgbClr val="444444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106" name="Google Shape;106;g3f7abce4b42_0_97"/>
          <p:cNvSpPr txBox="1"/>
          <p:nvPr/>
        </p:nvSpPr>
        <p:spPr>
          <a:xfrm>
            <a:off x="571500" y="4953000"/>
            <a:ext cx="6419700" cy="40005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 b="1" dirty="0">
                <a:solidFill>
                  <a:srgbClr val="008080"/>
                </a:solidFill>
                <a:latin typeface="Titillium Web"/>
                <a:ea typeface="Titillium Web"/>
                <a:cs typeface="Titillium Web"/>
                <a:sym typeface="Titillium Web"/>
              </a:rPr>
              <a:t>PROGRAMMA</a:t>
            </a:r>
            <a:endParaRPr sz="1600" b="1" dirty="0">
              <a:solidFill>
                <a:srgbClr val="00808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marL="0" lvl="0" indent="0" algn="l" rtl="0">
              <a:lnSpc>
                <a:spcPct val="150000"/>
              </a:lnSpc>
              <a:spcBef>
                <a:spcPts val="1875"/>
              </a:spcBef>
              <a:spcAft>
                <a:spcPts val="0"/>
              </a:spcAft>
              <a:buNone/>
            </a:pPr>
            <a:r>
              <a:rPr lang="it-IT" sz="1400" b="1" dirty="0">
                <a:solidFill>
                  <a:srgbClr val="008080"/>
                </a:solidFill>
                <a:latin typeface="Titillium Web"/>
                <a:ea typeface="Titillium Web"/>
                <a:cs typeface="Titillium Web"/>
                <a:sym typeface="Titillium Web"/>
              </a:rPr>
              <a:t>11.00 | Saluti istituzionali</a:t>
            </a:r>
            <a:endParaRPr sz="1400" b="1" dirty="0">
              <a:solidFill>
                <a:srgbClr val="00808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100" b="1" dirty="0">
                <a:solidFill>
                  <a:srgbClr val="555555"/>
                </a:solidFill>
                <a:latin typeface="Titillium Web"/>
                <a:ea typeface="Titillium Web"/>
                <a:cs typeface="Titillium Web"/>
                <a:sym typeface="Titillium Web"/>
              </a:rPr>
              <a:t>Klaus Algieri</a:t>
            </a:r>
            <a:r>
              <a:rPr lang="it-IT" sz="1100" dirty="0">
                <a:solidFill>
                  <a:srgbClr val="555555"/>
                </a:solidFill>
                <a:latin typeface="Titillium Web"/>
                <a:ea typeface="Titillium Web"/>
                <a:cs typeface="Titillium Web"/>
                <a:sym typeface="Titillium Web"/>
              </a:rPr>
              <a:t>, Presidente Camera di Commercio di Cosenza</a:t>
            </a:r>
            <a:endParaRPr sz="1100" dirty="0">
              <a:solidFill>
                <a:srgbClr val="555555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marL="0" lvl="0" indent="0" algn="l" rtl="0">
              <a:spcBef>
                <a:spcPts val="1500"/>
              </a:spcBef>
              <a:spcAft>
                <a:spcPts val="0"/>
              </a:spcAft>
              <a:buNone/>
            </a:pPr>
            <a:r>
              <a:rPr lang="it-IT" sz="1400" b="1" dirty="0">
                <a:solidFill>
                  <a:srgbClr val="008080"/>
                </a:solidFill>
                <a:latin typeface="Titillium Web"/>
                <a:ea typeface="Titillium Web"/>
                <a:cs typeface="Titillium Web"/>
                <a:sym typeface="Titillium Web"/>
              </a:rPr>
              <a:t>11.10 | Live Show</a:t>
            </a:r>
            <a:endParaRPr sz="1400" b="1" dirty="0">
              <a:solidFill>
                <a:srgbClr val="00808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200" i="1" dirty="0">
                <a:solidFill>
                  <a:srgbClr val="008080"/>
                </a:solidFill>
                <a:latin typeface="Titillium Web"/>
                <a:ea typeface="Titillium Web"/>
                <a:cs typeface="Titillium Web"/>
                <a:sym typeface="Titillium Web"/>
              </a:rPr>
              <a:t>“Intelligenza artificiale e canali social: come questi influenzano le scelte economiche”</a:t>
            </a:r>
            <a:endParaRPr sz="1200" i="1" dirty="0">
              <a:solidFill>
                <a:srgbClr val="00808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marL="0" lvl="0" indent="0" algn="l" rtl="0">
              <a:lnSpc>
                <a:spcPct val="150000"/>
              </a:lnSpc>
              <a:spcBef>
                <a:spcPts val="375"/>
              </a:spcBef>
              <a:spcAft>
                <a:spcPts val="0"/>
              </a:spcAft>
              <a:buNone/>
            </a:pPr>
            <a:r>
              <a:rPr lang="it-IT" sz="1100" b="1" dirty="0">
                <a:solidFill>
                  <a:srgbClr val="444444"/>
                </a:solidFill>
                <a:latin typeface="Titillium Web"/>
                <a:ea typeface="Titillium Web"/>
                <a:cs typeface="Titillium Web"/>
                <a:sym typeface="Titillium Web"/>
              </a:rPr>
              <a:t>Modera:</a:t>
            </a:r>
            <a:r>
              <a:rPr lang="it-IT" sz="1100" dirty="0">
                <a:solidFill>
                  <a:srgbClr val="333333"/>
                </a:solidFill>
                <a:latin typeface="Titillium Web"/>
                <a:ea typeface="Titillium Web"/>
                <a:cs typeface="Titillium Web"/>
                <a:sym typeface="Titillium Web"/>
              </a:rPr>
              <a:t> Pasquale Ancona, giornalista Class Editori</a:t>
            </a:r>
            <a:endParaRPr sz="1100" dirty="0">
              <a:solidFill>
                <a:srgbClr val="333333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100" b="1" dirty="0">
                <a:solidFill>
                  <a:srgbClr val="444444"/>
                </a:solidFill>
                <a:latin typeface="Titillium Web"/>
                <a:ea typeface="Titillium Web"/>
                <a:cs typeface="Titillium Web"/>
                <a:sym typeface="Titillium Web"/>
              </a:rPr>
              <a:t>Relatori:</a:t>
            </a:r>
            <a:r>
              <a:rPr lang="it-IT" sz="1100" dirty="0">
                <a:solidFill>
                  <a:srgbClr val="333333"/>
                </a:solidFill>
                <a:latin typeface="Titillium Web"/>
                <a:ea typeface="Titillium Web"/>
                <a:cs typeface="Titillium Web"/>
                <a:sym typeface="Titillium Web"/>
              </a:rPr>
              <a:t> Antonio Ranieri e Rita Scordamaglia - Educatori AIEF</a:t>
            </a:r>
            <a:endParaRPr sz="1100" dirty="0">
              <a:solidFill>
                <a:srgbClr val="333333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it-IT" sz="1100" b="1" dirty="0">
                <a:solidFill>
                  <a:srgbClr val="D97706"/>
                </a:solidFill>
                <a:latin typeface="Titillium Web"/>
                <a:ea typeface="Titillium Web"/>
                <a:cs typeface="Titillium Web"/>
                <a:sym typeface="Titillium Web"/>
              </a:rPr>
              <a:t>A seguire il GIOCO QUIZ!</a:t>
            </a:r>
            <a:endParaRPr sz="1100" b="1" dirty="0">
              <a:solidFill>
                <a:srgbClr val="D97706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marL="0" lvl="0" indent="0" algn="l" rtl="0">
              <a:spcBef>
                <a:spcPts val="1875"/>
              </a:spcBef>
              <a:spcAft>
                <a:spcPts val="0"/>
              </a:spcAft>
              <a:buNone/>
            </a:pPr>
            <a:r>
              <a:rPr lang="it-IT" sz="1400" b="1" dirty="0">
                <a:solidFill>
                  <a:srgbClr val="008080"/>
                </a:solidFill>
                <a:latin typeface="Titillium Web"/>
                <a:ea typeface="Titillium Web"/>
                <a:cs typeface="Titillium Web"/>
                <a:sym typeface="Titillium Web"/>
              </a:rPr>
              <a:t>12.30 | Chiusura</a:t>
            </a:r>
            <a:endParaRPr sz="1400" b="1" dirty="0">
              <a:solidFill>
                <a:srgbClr val="00808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marL="0" lvl="0" indent="0" algn="l" rtl="0">
              <a:spcBef>
                <a:spcPts val="2250"/>
              </a:spcBef>
              <a:spcAft>
                <a:spcPts val="0"/>
              </a:spcAft>
              <a:buNone/>
            </a:pPr>
            <a:r>
              <a:rPr lang="it-IT" sz="1200" b="1" dirty="0">
                <a:solidFill>
                  <a:srgbClr val="333333"/>
                </a:solidFill>
                <a:latin typeface="Titillium Web"/>
                <a:ea typeface="Titillium Web"/>
                <a:cs typeface="Titillium Web"/>
                <a:sym typeface="Titillium Web"/>
              </a:rPr>
              <a:t>Per seguire l'evento in streaming:</a:t>
            </a:r>
            <a:endParaRPr sz="1200" b="1" dirty="0">
              <a:solidFill>
                <a:srgbClr val="333333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200" u="sng" dirty="0">
                <a:solidFill>
                  <a:srgbClr val="0563C1"/>
                </a:solidFill>
                <a:latin typeface="Titillium Web"/>
                <a:ea typeface="Titillium Web"/>
                <a:cs typeface="Titillium Web"/>
                <a:sym typeface="Titillium Web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Iscriviti qui alla diretta Zoom</a:t>
            </a:r>
            <a:endParaRPr sz="1200" dirty="0">
              <a:solidFill>
                <a:srgbClr val="333333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107" name="Google Shape;107;g3f7abce4b42_0_97"/>
          <p:cNvSpPr txBox="1"/>
          <p:nvPr/>
        </p:nvSpPr>
        <p:spPr>
          <a:xfrm>
            <a:off x="571500" y="8953500"/>
            <a:ext cx="64197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100" b="0" dirty="0">
                <a:solidFill>
                  <a:srgbClr val="666666"/>
                </a:solidFill>
                <a:latin typeface="Titillium Web"/>
                <a:ea typeface="Titillium Web"/>
                <a:cs typeface="Titillium Web"/>
                <a:sym typeface="Titillium Web"/>
              </a:rPr>
              <a:t>Per maggiori informazioni scrivere a: </a:t>
            </a:r>
            <a:r>
              <a:rPr lang="it-IT" sz="1100" b="1" u="sng" dirty="0">
                <a:solidFill>
                  <a:srgbClr val="008080"/>
                </a:solidFill>
                <a:latin typeface="Titillium Web"/>
                <a:ea typeface="Titillium Web"/>
                <a:cs typeface="Titillium Web"/>
                <a:sym typeface="Titillium Web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info@iopensopositivo.eu</a:t>
            </a:r>
            <a:endParaRPr lang="it-IT" sz="1100" b="1" u="sng" dirty="0">
              <a:solidFill>
                <a:srgbClr val="00808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100" dirty="0">
                <a:solidFill>
                  <a:schemeClr val="tx1"/>
                </a:solidFill>
                <a:latin typeface="Titillium Web"/>
                <a:ea typeface="Titillium Web"/>
                <a:cs typeface="Titillium Web"/>
                <a:sym typeface="Titillium Web"/>
              </a:rPr>
              <a:t>Sito: </a:t>
            </a:r>
            <a:r>
              <a:rPr lang="it-IT" sz="1200" dirty="0">
                <a:solidFill>
                  <a:srgbClr val="008080"/>
                </a:solidFill>
                <a:latin typeface="Titillium Web"/>
                <a:sym typeface="Titillium Web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iopensopositivo.eu</a:t>
            </a:r>
            <a:endParaRPr sz="1200" dirty="0">
              <a:solidFill>
                <a:srgbClr val="008080"/>
              </a:solidFill>
              <a:latin typeface="Titillium Web"/>
              <a:sym typeface="Titillium Web"/>
            </a:endParaRPr>
          </a:p>
        </p:txBody>
      </p:sp>
      <p:pic>
        <p:nvPicPr>
          <p:cNvPr id="108" name="Google Shape;108;g3f7abce4b42_0_97"/>
          <p:cNvPicPr preferRelativeResize="0"/>
          <p:nvPr/>
        </p:nvPicPr>
        <p:blipFill rotWithShape="1">
          <a:blip r:embed="rId10">
            <a:alphaModFix/>
          </a:blip>
          <a:srcRect l="209" r="209"/>
          <a:stretch/>
        </p:blipFill>
        <p:spPr>
          <a:xfrm>
            <a:off x="0" y="9747504"/>
            <a:ext cx="7563000" cy="952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g3f7abce4b42_0_97"/>
          <p:cNvPicPr preferRelativeResize="0"/>
          <p:nvPr/>
        </p:nvPicPr>
        <p:blipFill rotWithShape="1">
          <a:blip r:embed="rId11">
            <a:alphaModFix/>
          </a:blip>
          <a:srcRect t="1635" b="1625"/>
          <a:stretch/>
        </p:blipFill>
        <p:spPr>
          <a:xfrm>
            <a:off x="762000" y="9858375"/>
            <a:ext cx="1428900" cy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g3f7abce4b42_0_97"/>
          <p:cNvPicPr preferRelativeResize="0"/>
          <p:nvPr/>
        </p:nvPicPr>
        <p:blipFill rotWithShape="1">
          <a:blip r:embed="rId12">
            <a:alphaModFix/>
          </a:blip>
          <a:srcRect l="980" r="980"/>
          <a:stretch/>
        </p:blipFill>
        <p:spPr>
          <a:xfrm>
            <a:off x="3048000" y="9886950"/>
            <a:ext cx="1524000" cy="32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g3f7abce4b42_0_97"/>
          <p:cNvPicPr preferRelativeResize="0"/>
          <p:nvPr/>
        </p:nvPicPr>
        <p:blipFill rotWithShape="1">
          <a:blip r:embed="rId13">
            <a:alphaModFix/>
          </a:blip>
          <a:srcRect t="446" b="446"/>
          <a:stretch/>
        </p:blipFill>
        <p:spPr>
          <a:xfrm>
            <a:off x="5334000" y="9886950"/>
            <a:ext cx="1143000" cy="352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g3f7abce4b42_0_97"/>
          <p:cNvSpPr txBox="1"/>
          <p:nvPr/>
        </p:nvSpPr>
        <p:spPr>
          <a:xfrm>
            <a:off x="1876425" y="10334625"/>
            <a:ext cx="3810000" cy="2859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850" b="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rPr>
              <a:t>Finanziato dal MIMIT - Fondo a vantaggio dei consumatori</a:t>
            </a:r>
            <a:endParaRPr sz="850" b="0">
              <a:solidFill>
                <a:srgbClr val="FFFFFF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ersonalizza struttur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1191</TotalTime>
  <Words>197</Words>
  <Application>Microsoft Office PowerPoint</Application>
  <PresentationFormat>Personalizzato</PresentationFormat>
  <Paragraphs>19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Titillium Web</vt:lpstr>
      <vt:lpstr>Calibri</vt:lpstr>
      <vt:lpstr>Personalizza struttura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Donatella Fonti</dc:creator>
  <cp:lastModifiedBy>Damiano Caforio</cp:lastModifiedBy>
  <cp:revision>5</cp:revision>
  <dcterms:created xsi:type="dcterms:W3CDTF">2025-03-13T09:41:25Z</dcterms:created>
  <dcterms:modified xsi:type="dcterms:W3CDTF">2026-05-14T08:51:22Z</dcterms:modified>
</cp:coreProperties>
</file>